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59" r:id="rId3"/>
    <p:sldId id="261" r:id="rId4"/>
    <p:sldId id="287" r:id="rId5"/>
    <p:sldId id="260" r:id="rId6"/>
    <p:sldId id="262" r:id="rId7"/>
    <p:sldId id="265" r:id="rId8"/>
    <p:sldId id="257" r:id="rId9"/>
    <p:sldId id="280" r:id="rId10"/>
    <p:sldId id="281" r:id="rId11"/>
    <p:sldId id="282" r:id="rId12"/>
    <p:sldId id="271" r:id="rId13"/>
    <p:sldId id="272" r:id="rId14"/>
    <p:sldId id="283" r:id="rId15"/>
    <p:sldId id="284" r:id="rId16"/>
    <p:sldId id="267" r:id="rId17"/>
    <p:sldId id="268" r:id="rId18"/>
    <p:sldId id="275" r:id="rId19"/>
    <p:sldId id="285" r:id="rId20"/>
    <p:sldId id="286" r:id="rId21"/>
    <p:sldId id="263" r:id="rId22"/>
    <p:sldId id="276" r:id="rId23"/>
    <p:sldId id="264" r:id="rId24"/>
    <p:sldId id="278" r:id="rId25"/>
    <p:sldId id="277" r:id="rId26"/>
    <p:sldId id="27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99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9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ishang6257/Find-Different-between-images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yangziluomu/article/details/73528080" TargetMode="External"/><Relationship Id="rId2" Type="http://schemas.openxmlformats.org/officeDocument/2006/relationships/hyperlink" Target="http://www.pi5.com/article-18/785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s.ubc.ca/~lowe/keypoints/" TargetMode="External"/><Relationship Id="rId5" Type="http://schemas.openxmlformats.org/officeDocument/2006/relationships/hyperlink" Target="http://www.cnblogs.com/Imageshop/archive/2018/10/10/9766056.html" TargetMode="External"/><Relationship Id="rId4" Type="http://schemas.openxmlformats.org/officeDocument/2006/relationships/hyperlink" Target="https://bbs.csdn.net/topics/390975425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1538F5-68C3-47F5-9414-6E9C269CA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5154" y="2439837"/>
            <a:ext cx="8915399" cy="1168767"/>
          </a:xfrm>
        </p:spPr>
        <p:txBody>
          <a:bodyPr>
            <a:noAutofit/>
          </a:bodyPr>
          <a:lstStyle/>
          <a:p>
            <a:r>
              <a:rPr lang="en-US" altLang="zh-CN" sz="4000" b="1" dirty="0"/>
              <a:t>Find Difference Between Images</a:t>
            </a:r>
            <a:endParaRPr lang="zh-CN" altLang="en-US" sz="4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93ED1FA-2B52-4B61-88AF-FF35E545D9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1" y="5675451"/>
            <a:ext cx="8915399" cy="545735"/>
          </a:xfrm>
        </p:spPr>
        <p:txBody>
          <a:bodyPr/>
          <a:lstStyle/>
          <a:p>
            <a:pPr algn="r"/>
            <a:r>
              <a:rPr lang="en-US" altLang="zh-CN" dirty="0"/>
              <a:t>Speaker :Peter Guan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4007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655" y="577878"/>
            <a:ext cx="6709711" cy="835574"/>
          </a:xfrm>
        </p:spPr>
        <p:txBody>
          <a:bodyPr>
            <a:norm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(Gary Level)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334BB2D-755E-441E-8A33-2C45B8D4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655" y="1843819"/>
            <a:ext cx="4495345" cy="451250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1929366-34A1-4981-A231-2C217D3C8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485" y="1843819"/>
            <a:ext cx="4495346" cy="458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150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75" y="605060"/>
            <a:ext cx="6709711" cy="728440"/>
          </a:xfrm>
        </p:spPr>
        <p:txBody>
          <a:bodyPr>
            <a:norm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(GRAY Level)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5036FF5-607A-4745-B3F0-015A8F0E84B7}"/>
              </a:ext>
            </a:extLst>
          </p:cNvPr>
          <p:cNvGrpSpPr/>
          <p:nvPr/>
        </p:nvGrpSpPr>
        <p:grpSpPr>
          <a:xfrm>
            <a:off x="1721225" y="1756295"/>
            <a:ext cx="8832475" cy="4368280"/>
            <a:chOff x="841249" y="1346720"/>
            <a:chExt cx="10732008" cy="5154664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8CC67DEB-6569-4383-BE47-0DD1FADD9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1249" y="1346720"/>
              <a:ext cx="5254752" cy="5154664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15AC04A-7D45-4FC9-80BC-405970F6F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18505" y="1346720"/>
              <a:ext cx="5254752" cy="51546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9436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280" y="624110"/>
            <a:ext cx="6097314" cy="835574"/>
          </a:xfrm>
        </p:spPr>
        <p:txBody>
          <a:bodyPr>
            <a:norm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(LAB Level)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E1CF4D-EFED-4B42-BC52-6B077EAD5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118" y="1596844"/>
            <a:ext cx="9349106" cy="563606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>
                <a:solidFill>
                  <a:srgbClr val="0070C0"/>
                </a:solidFill>
              </a:rPr>
              <a:t>LAB</a:t>
            </a:r>
            <a:r>
              <a:rPr lang="zh-CN" altLang="en-US" sz="2000" dirty="0">
                <a:solidFill>
                  <a:srgbClr val="0070C0"/>
                </a:solidFill>
              </a:rPr>
              <a:t> </a:t>
            </a:r>
            <a:r>
              <a:rPr lang="en-US" altLang="zh-CN" sz="2000" dirty="0">
                <a:solidFill>
                  <a:srgbClr val="0070C0"/>
                </a:solidFill>
              </a:rPr>
              <a:t>Color Space</a:t>
            </a:r>
          </a:p>
          <a:p>
            <a:pPr marL="0" indent="0">
              <a:buNone/>
            </a:pPr>
            <a:r>
              <a:rPr lang="en-US" altLang="zh-CN" sz="2000" dirty="0"/>
              <a:t>(a) three numerical values</a:t>
            </a:r>
          </a:p>
          <a:p>
            <a:pPr marL="0" indent="0">
              <a:buNone/>
            </a:pPr>
            <a:r>
              <a:rPr lang="en-US" altLang="zh-CN" sz="2000" i="1" dirty="0"/>
              <a:t>	L*</a:t>
            </a:r>
            <a:r>
              <a:rPr lang="en-US" altLang="zh-CN" sz="2000" dirty="0"/>
              <a:t> for the lightness </a:t>
            </a:r>
          </a:p>
          <a:p>
            <a:pPr marL="0" indent="0">
              <a:buNone/>
            </a:pPr>
            <a:r>
              <a:rPr lang="en-US" altLang="zh-CN" sz="2000" i="1" dirty="0"/>
              <a:t>	a*</a:t>
            </a:r>
            <a:r>
              <a:rPr lang="en-US" altLang="zh-CN" sz="2000" dirty="0"/>
              <a:t>  for the green–red color components</a:t>
            </a:r>
          </a:p>
          <a:p>
            <a:pPr marL="0" indent="0">
              <a:buNone/>
            </a:pPr>
            <a:r>
              <a:rPr lang="en-US" altLang="zh-CN" sz="2000" i="1" dirty="0"/>
              <a:t>	b*</a:t>
            </a:r>
            <a:r>
              <a:rPr lang="en-US" altLang="zh-CN" sz="2000" dirty="0"/>
              <a:t> for the blue–yellow color components. </a:t>
            </a:r>
          </a:p>
          <a:p>
            <a:pPr marL="0" indent="0">
              <a:buNone/>
            </a:pPr>
            <a:r>
              <a:rPr lang="en-US" altLang="zh-CN" sz="2000" dirty="0"/>
              <a:t>(b) distinguishing feature </a:t>
            </a:r>
          </a:p>
          <a:p>
            <a:pPr marL="0" indent="0">
              <a:buNone/>
            </a:pPr>
            <a:r>
              <a:rPr lang="en-US" altLang="zh-CN" sz="2000" dirty="0"/>
              <a:t>	Designed to be perceptually uniform with respect to </a:t>
            </a:r>
            <a:r>
              <a:rPr lang="en-US" altLang="zh-CN" sz="2000" dirty="0">
                <a:solidFill>
                  <a:srgbClr val="FF0000"/>
                </a:solidFill>
              </a:rPr>
              <a:t>human color vision</a:t>
            </a:r>
            <a:r>
              <a:rPr lang="en-US" altLang="zh-CN" sz="2000" dirty="0"/>
              <a:t>, meaning that the same </a:t>
            </a:r>
            <a:r>
              <a:rPr lang="en-US" altLang="zh-CN" sz="2000" dirty="0">
                <a:solidFill>
                  <a:srgbClr val="FF0000"/>
                </a:solidFill>
              </a:rPr>
              <a:t>amount of numerical change in these values </a:t>
            </a:r>
            <a:r>
              <a:rPr lang="en-US" altLang="zh-CN" sz="2000" dirty="0"/>
              <a:t>corresponds to about the same amount of </a:t>
            </a:r>
            <a:r>
              <a:rPr lang="en-US" altLang="zh-CN" sz="2000" dirty="0">
                <a:solidFill>
                  <a:srgbClr val="FF0000"/>
                </a:solidFill>
              </a:rPr>
              <a:t>visually perceived change</a:t>
            </a:r>
            <a:r>
              <a:rPr lang="en-US" altLang="zh-CN" sz="2000" dirty="0"/>
              <a:t>.</a:t>
            </a:r>
            <a:endParaRPr lang="en-US" altLang="zh-CN" sz="20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7" name="图片 6" descr="图片包含 室内&#10;&#10;自动生成的说明">
            <a:extLst>
              <a:ext uri="{FF2B5EF4-FFF2-40B4-BE49-F238E27FC236}">
                <a16:creationId xmlns:a16="http://schemas.microsoft.com/office/drawing/2014/main" id="{5EAE31AD-1DCF-409E-AC13-92D50DA41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405" y="1459684"/>
            <a:ext cx="3701162" cy="250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30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6249323" cy="128089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(LAB Level)</a:t>
            </a:r>
            <a:endParaRPr lang="zh-CN" altLang="en-US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3E6C34A-952E-45CA-A25F-3E8DDEB98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304" y="1550628"/>
            <a:ext cx="10326624" cy="521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990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70" y="624110"/>
            <a:ext cx="7271772" cy="845461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</a:t>
            </a:r>
            <a:r>
              <a:rPr lang="en-US" altLang="zh-CN" b="1" dirty="0"/>
              <a:t>reconstruct</a:t>
            </a:r>
            <a:r>
              <a:rPr lang="en-US" altLang="zh-CN" b="1" dirty="0">
                <a:solidFill>
                  <a:schemeClr val="tx1"/>
                </a:solidFill>
              </a:rPr>
              <a:t>)</a:t>
            </a:r>
            <a:endParaRPr lang="zh-CN" altLang="en-US" sz="3200" b="1" dirty="0"/>
          </a:p>
        </p:txBody>
      </p:sp>
      <p:sp>
        <p:nvSpPr>
          <p:cNvPr id="3" name="思想气泡: 云 2">
            <a:extLst>
              <a:ext uri="{FF2B5EF4-FFF2-40B4-BE49-F238E27FC236}">
                <a16:creationId xmlns:a16="http://schemas.microsoft.com/office/drawing/2014/main" id="{50348F76-561F-4EE6-ADDA-0167E291283E}"/>
              </a:ext>
            </a:extLst>
          </p:cNvPr>
          <p:cNvSpPr/>
          <p:nvPr/>
        </p:nvSpPr>
        <p:spPr>
          <a:xfrm>
            <a:off x="4215622" y="1947801"/>
            <a:ext cx="1740562" cy="1317071"/>
          </a:xfrm>
          <a:prstGeom prst="cloudCallou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rgbClr val="FF0000"/>
                </a:solidFill>
              </a:rPr>
              <a:t>mask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4B1BBD1-AF8B-43A5-9C85-9A41DF46F43A}"/>
              </a:ext>
            </a:extLst>
          </p:cNvPr>
          <p:cNvGrpSpPr/>
          <p:nvPr/>
        </p:nvGrpSpPr>
        <p:grpSpPr>
          <a:xfrm>
            <a:off x="1006983" y="1424233"/>
            <a:ext cx="5089017" cy="4929208"/>
            <a:chOff x="1006983" y="1424233"/>
            <a:chExt cx="5089017" cy="492920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64470F67-F2F8-401A-899C-BF8118FF2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06983" y="1639328"/>
              <a:ext cx="5089017" cy="4714113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1F35C3E-9025-4F80-9CBC-E052A699944B}"/>
                </a:ext>
              </a:extLst>
            </p:cNvPr>
            <p:cNvSpPr txBox="1"/>
            <p:nvPr/>
          </p:nvSpPr>
          <p:spPr>
            <a:xfrm>
              <a:off x="2676087" y="1424233"/>
              <a:ext cx="2130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LAB Image</a:t>
              </a:r>
              <a:endParaRPr lang="zh-CN" altLang="en-US" dirty="0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F8A4844B-3BEC-482F-8B39-A55406DFC872}"/>
              </a:ext>
            </a:extLst>
          </p:cNvPr>
          <p:cNvGrpSpPr/>
          <p:nvPr/>
        </p:nvGrpSpPr>
        <p:grpSpPr>
          <a:xfrm>
            <a:off x="6336793" y="1479615"/>
            <a:ext cx="4745735" cy="4815055"/>
            <a:chOff x="6336793" y="1479615"/>
            <a:chExt cx="4745735" cy="4815055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B5810E12-5B64-4744-86BC-67B8AA352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36793" y="1639328"/>
              <a:ext cx="4745735" cy="465534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A4600E9-DE4E-4D1C-9EE6-352DB4230C21}"/>
                </a:ext>
              </a:extLst>
            </p:cNvPr>
            <p:cNvSpPr txBox="1"/>
            <p:nvPr/>
          </p:nvSpPr>
          <p:spPr>
            <a:xfrm>
              <a:off x="7754224" y="1479615"/>
              <a:ext cx="2130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Gray Image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641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70" y="624110"/>
            <a:ext cx="5993290" cy="845461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(Denoise)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CF3821-FBE9-4A5F-A206-1DFA336AE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807" y="1661889"/>
            <a:ext cx="9091506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028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810407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CC27258-57CD-46FC-841D-5B249BBA8C26}"/>
              </a:ext>
            </a:extLst>
          </p:cNvPr>
          <p:cNvGrpSpPr/>
          <p:nvPr/>
        </p:nvGrpSpPr>
        <p:grpSpPr>
          <a:xfrm>
            <a:off x="3376455" y="1430186"/>
            <a:ext cx="6145050" cy="4803704"/>
            <a:chOff x="2007585" y="1269925"/>
            <a:chExt cx="6171673" cy="532868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6E528289-95F8-48CC-BC80-7E9630AAB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41073" y="4044641"/>
              <a:ext cx="2738184" cy="2553964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A6E2F0E0-54A7-4B23-BADB-35CC6B09E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7585" y="1269925"/>
              <a:ext cx="2820448" cy="2672917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886F332E-5D95-4042-A3E9-EE397091B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41073" y="1334634"/>
              <a:ext cx="2738185" cy="2608208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1113AB0-1F9A-4753-A5A7-267EAA92F4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07585" y="4044641"/>
              <a:ext cx="2662063" cy="2503678"/>
            </a:xfrm>
            <a:prstGeom prst="rect">
              <a:avLst/>
            </a:prstGeom>
          </p:spPr>
        </p:pic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9FD317B8-7E3A-486A-B50F-7B78BA7A04C6}"/>
              </a:ext>
            </a:extLst>
          </p:cNvPr>
          <p:cNvGrpSpPr/>
          <p:nvPr/>
        </p:nvGrpSpPr>
        <p:grpSpPr>
          <a:xfrm>
            <a:off x="3573710" y="1720630"/>
            <a:ext cx="6593747" cy="3506567"/>
            <a:chOff x="3573710" y="1720630"/>
            <a:chExt cx="6635691" cy="350656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8AAA9E03-738B-407B-BB3E-23B88BBF6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19570" y="2322072"/>
              <a:ext cx="4733925" cy="2905125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94B671D-8A59-45C1-AFC6-23118A54BF16}"/>
                </a:ext>
              </a:extLst>
            </p:cNvPr>
            <p:cNvSpPr txBox="1"/>
            <p:nvPr/>
          </p:nvSpPr>
          <p:spPr>
            <a:xfrm>
              <a:off x="3573710" y="1720630"/>
              <a:ext cx="6635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000000"/>
                  </a:solidFill>
                </a:rPr>
                <a:t>Sift Algorithm to Find the matched Key Points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4473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05C5AB-4EDD-415F-843C-FF6593701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074" y="2002536"/>
            <a:ext cx="9731277" cy="369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306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507073-F0E1-41FD-9F88-2143D33C0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63" y="1987296"/>
            <a:ext cx="10725598" cy="389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57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C84FD2-8CDF-4F0D-AC16-48C88DCFD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802" y="1574110"/>
            <a:ext cx="8380602" cy="452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228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932" y="614585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Problem Analysis</a:t>
            </a:r>
          </a:p>
          <a:p>
            <a:r>
              <a:rPr lang="en-US" altLang="zh-CN" sz="4800" dirty="0"/>
              <a:t>Experimental Procedure</a:t>
            </a:r>
          </a:p>
          <a:p>
            <a:r>
              <a:rPr lang="en-US" altLang="zh-CN" sz="4800" dirty="0"/>
              <a:t>Future Work</a:t>
            </a:r>
          </a:p>
          <a:p>
            <a:r>
              <a:rPr lang="en-US" altLang="zh-CN" sz="4800" dirty="0"/>
              <a:t>Reference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444508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F701E7-06D2-4282-B6A2-AE882AE63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317" y="1560898"/>
            <a:ext cx="9496003" cy="454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266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082" y="624110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pPr>
              <a:buClr>
                <a:schemeClr val="bg2"/>
              </a:buClr>
            </a:pPr>
            <a:r>
              <a:rPr lang="en-US" altLang="zh-CN" sz="4800" dirty="0"/>
              <a:t>Problem Analysis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Experimental Procedure</a:t>
            </a:r>
          </a:p>
          <a:p>
            <a:r>
              <a:rPr lang="en-US" altLang="zh-CN" sz="4800" dirty="0"/>
              <a:t> Future Work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1749936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Future Work</a:t>
            </a:r>
            <a:endParaRPr lang="zh-CN" altLang="en-US" sz="32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D2B10B-904B-4B41-ADDE-2703BB52F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5" y="2133600"/>
            <a:ext cx="9941987" cy="4233644"/>
          </a:xfrm>
        </p:spPr>
        <p:txBody>
          <a:bodyPr>
            <a:normAutofit lnSpcReduction="10000"/>
          </a:bodyPr>
          <a:lstStyle/>
          <a:p>
            <a:r>
              <a:rPr lang="en-US" altLang="zh-CN" sz="2800" dirty="0">
                <a:solidFill>
                  <a:schemeClr val="tx1"/>
                </a:solidFill>
              </a:rPr>
              <a:t>Homomorphic Filter is used in this paper ,however ,it’s  parameters differ from images to images.</a:t>
            </a:r>
          </a:p>
          <a:p>
            <a:pPr>
              <a:buClr>
                <a:srgbClr val="FF0000"/>
              </a:buClr>
            </a:pPr>
            <a:r>
              <a:rPr lang="en-US" altLang="zh-CN" sz="2800" dirty="0">
                <a:solidFill>
                  <a:schemeClr val="tx1"/>
                </a:solidFill>
              </a:rPr>
              <a:t>Find the relationship between peaks of histogram and parameters of Homomorphic Filter ,such as Regression Analysis.</a:t>
            </a:r>
          </a:p>
          <a:p>
            <a:pPr>
              <a:buClr>
                <a:srgbClr val="C00000"/>
              </a:buClr>
            </a:pPr>
            <a:r>
              <a:rPr lang="en-US" altLang="zh-CN" sz="2800" dirty="0">
                <a:solidFill>
                  <a:schemeClr val="tx1"/>
                </a:solidFill>
              </a:rPr>
              <a:t>Defect </a:t>
            </a:r>
            <a:r>
              <a:rPr lang="en-US" altLang="zh-CN" sz="2800">
                <a:solidFill>
                  <a:schemeClr val="tx1"/>
                </a:solidFill>
              </a:rPr>
              <a:t>in this </a:t>
            </a:r>
            <a:r>
              <a:rPr lang="en-US" altLang="zh-CN" sz="2800" dirty="0">
                <a:solidFill>
                  <a:schemeClr val="tx1"/>
                </a:solidFill>
              </a:rPr>
              <a:t>model</a:t>
            </a:r>
          </a:p>
          <a:p>
            <a:pPr marL="0" indent="0">
              <a:buClr>
                <a:srgbClr val="C00000"/>
              </a:buClr>
              <a:buNone/>
            </a:pPr>
            <a:r>
              <a:rPr lang="en-US" altLang="zh-CN" sz="2800" dirty="0">
                <a:solidFill>
                  <a:schemeClr val="tx1"/>
                </a:solidFill>
              </a:rPr>
              <a:t>	Fine Texture and glitch difference in the images will be denoised(may not be resolved perfectly by using filters).</a:t>
            </a:r>
          </a:p>
          <a:p>
            <a:pPr>
              <a:buClr>
                <a:srgbClr val="FF0000"/>
              </a:buClr>
            </a:pPr>
            <a:endParaRPr lang="en-US" altLang="zh-CN" sz="28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altLang="zh-CN" sz="2800" dirty="0"/>
          </a:p>
          <a:p>
            <a:endParaRPr lang="en-US" altLang="zh-CN" sz="2800" dirty="0"/>
          </a:p>
          <a:p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310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082" y="624110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pPr>
              <a:buClr>
                <a:schemeClr val="bg2"/>
              </a:buClr>
            </a:pPr>
            <a:r>
              <a:rPr lang="en-US" altLang="zh-CN" sz="4800" dirty="0"/>
              <a:t>Problem Analysis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Experimental Procedure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Future Work</a:t>
            </a:r>
          </a:p>
          <a:p>
            <a:r>
              <a:rPr lang="en-US" altLang="zh-CN" sz="4800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31954259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sz="3200" b="1" dirty="0"/>
              <a:t>Code Release</a:t>
            </a:r>
            <a:endParaRPr lang="zh-CN" altLang="en-US" sz="32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D2B10B-904B-4B41-ADDE-2703BB52F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7669" y="2402306"/>
            <a:ext cx="9941987" cy="141468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hlinkClick r:id="rId2"/>
              </a:rPr>
              <a:t>https://github.com/lishang6257/Find-Different-between-images</a:t>
            </a:r>
            <a:endParaRPr lang="en-US" altLang="zh-CN" sz="2800" dirty="0"/>
          </a:p>
          <a:p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8465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Reference</a:t>
            </a:r>
            <a:endParaRPr lang="zh-CN" altLang="en-US" sz="32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D2B10B-904B-4B41-ADDE-2703BB52F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5" y="2133600"/>
            <a:ext cx="9941987" cy="2819401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800" dirty="0">
                <a:hlinkClick r:id="rId2"/>
              </a:rPr>
              <a:t>http://www.pi5.com/article-18/785.html</a:t>
            </a:r>
            <a:endParaRPr lang="en-US" altLang="zh-CN" sz="2800" dirty="0"/>
          </a:p>
          <a:p>
            <a:r>
              <a:rPr lang="en-US" altLang="zh-CN" sz="2800" dirty="0">
                <a:hlinkClick r:id="rId3"/>
              </a:rPr>
              <a:t>https://blog.csdn.net/yangziluomu/article/details/73528080</a:t>
            </a:r>
            <a:endParaRPr lang="en-US" altLang="zh-CN" sz="2800" dirty="0"/>
          </a:p>
          <a:p>
            <a:r>
              <a:rPr lang="en-US" altLang="zh-CN" sz="2800" dirty="0">
                <a:hlinkClick r:id="rId4"/>
              </a:rPr>
              <a:t>https://bbs.csdn.net/topics/390975425</a:t>
            </a:r>
            <a:endParaRPr lang="en-US" altLang="zh-CN" sz="2800" dirty="0"/>
          </a:p>
          <a:p>
            <a:r>
              <a:rPr lang="en-US" altLang="zh-CN" sz="2800" dirty="0">
                <a:hlinkClick r:id="rId5"/>
              </a:rPr>
              <a:t>http://www.cnblogs.com/Imageshop/archive/2018/10/10/9766056.html</a:t>
            </a:r>
            <a:endParaRPr lang="en-US" altLang="zh-CN" sz="2800" dirty="0"/>
          </a:p>
          <a:p>
            <a:r>
              <a:rPr lang="en-US" altLang="zh-CN" sz="2800" dirty="0">
                <a:hlinkClick r:id="rId6"/>
              </a:rPr>
              <a:t>https://www.cs.ubc.ca/~lowe/keypoints/</a:t>
            </a:r>
            <a:endParaRPr lang="en-US" altLang="zh-CN" sz="2800" dirty="0"/>
          </a:p>
          <a:p>
            <a:endParaRPr lang="en-US" altLang="zh-CN" sz="2800" dirty="0"/>
          </a:p>
          <a:p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7372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1538F5-68C3-47F5-9414-6E9C269CA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764" y="2844616"/>
            <a:ext cx="2813541" cy="1168767"/>
          </a:xfrm>
        </p:spPr>
        <p:txBody>
          <a:bodyPr/>
          <a:lstStyle/>
          <a:p>
            <a:r>
              <a:rPr lang="en-US" altLang="zh-CN" dirty="0"/>
              <a:t>Thanks!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0922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932" y="624110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 Problem Analysis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Experimental Procedure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Future Work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833248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944" y="603674"/>
            <a:ext cx="8911687" cy="747490"/>
          </a:xfrm>
        </p:spPr>
        <p:txBody>
          <a:bodyPr/>
          <a:lstStyle/>
          <a:p>
            <a:r>
              <a:rPr lang="en-US" altLang="zh-CN" b="1" dirty="0"/>
              <a:t>Problem Analysis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ACD6A08-84D3-476A-B886-DA6CF824E35D}"/>
              </a:ext>
            </a:extLst>
          </p:cNvPr>
          <p:cNvGrpSpPr/>
          <p:nvPr/>
        </p:nvGrpSpPr>
        <p:grpSpPr>
          <a:xfrm>
            <a:off x="2038349" y="1479219"/>
            <a:ext cx="8620781" cy="4781669"/>
            <a:chOff x="2119150" y="1356329"/>
            <a:chExt cx="8759056" cy="5108927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55A94E2F-2F24-4026-B6D4-714A02E7D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9150" y="1356329"/>
              <a:ext cx="4498428" cy="2525991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99C16754-DDE9-4820-8BD1-4F7D80A06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57997" y="1356329"/>
              <a:ext cx="4020209" cy="2525991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E951E66-7D3B-4DF2-8D65-534CF4F57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7977" y="4146332"/>
              <a:ext cx="4498428" cy="2105844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F45F97E-3B8F-4E97-A087-064A94B78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57996" y="3939266"/>
              <a:ext cx="4020209" cy="252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8734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3D9DBAC6-2CBB-4F62-B67A-643C837D2263}"/>
              </a:ext>
            </a:extLst>
          </p:cNvPr>
          <p:cNvGrpSpPr/>
          <p:nvPr/>
        </p:nvGrpSpPr>
        <p:grpSpPr>
          <a:xfrm>
            <a:off x="6459542" y="1713512"/>
            <a:ext cx="4068661" cy="4304348"/>
            <a:chOff x="6782503" y="1956366"/>
            <a:chExt cx="4068661" cy="4304348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A161ABA8-4BC2-4081-BF77-1F959DEF0215}"/>
                </a:ext>
              </a:extLst>
            </p:cNvPr>
            <p:cNvSpPr/>
            <p:nvPr/>
          </p:nvSpPr>
          <p:spPr>
            <a:xfrm>
              <a:off x="6782503" y="1956366"/>
              <a:ext cx="4068661" cy="286914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F58B31A4-6C65-4B5B-B9EA-A8C611D06136}"/>
                </a:ext>
              </a:extLst>
            </p:cNvPr>
            <p:cNvSpPr/>
            <p:nvPr/>
          </p:nvSpPr>
          <p:spPr>
            <a:xfrm>
              <a:off x="7596235" y="4926864"/>
              <a:ext cx="2441196" cy="133385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</a:rPr>
                <a:t>F</a:t>
              </a:r>
              <a:r>
                <a:rPr lang="zh-CN" altLang="en-US" sz="2400" b="1" dirty="0">
                  <a:solidFill>
                    <a:srgbClr val="FF0000"/>
                  </a:solidFill>
                </a:rPr>
                <a:t>eature </a:t>
              </a:r>
              <a:r>
                <a:rPr lang="en-US" altLang="zh-CN" sz="2400" b="1" dirty="0">
                  <a:solidFill>
                    <a:srgbClr val="FF0000"/>
                  </a:solidFill>
                </a:rPr>
                <a:t>D</a:t>
              </a:r>
              <a:r>
                <a:rPr lang="zh-CN" altLang="en-US" sz="2400" b="1" dirty="0">
                  <a:solidFill>
                    <a:srgbClr val="FF0000"/>
                  </a:solidFill>
                </a:rPr>
                <a:t>etection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4D0F240-30DC-4751-8AE3-6BD33BBC9F8F}"/>
              </a:ext>
            </a:extLst>
          </p:cNvPr>
          <p:cNvGrpSpPr/>
          <p:nvPr/>
        </p:nvGrpSpPr>
        <p:grpSpPr>
          <a:xfrm>
            <a:off x="2126238" y="1713512"/>
            <a:ext cx="4068661" cy="4407261"/>
            <a:chOff x="2474752" y="1956365"/>
            <a:chExt cx="4068661" cy="4407261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0065A75-9F9D-469E-A7CC-3DF9C12AB3B9}"/>
                </a:ext>
              </a:extLst>
            </p:cNvPr>
            <p:cNvSpPr/>
            <p:nvPr/>
          </p:nvSpPr>
          <p:spPr>
            <a:xfrm>
              <a:off x="2474752" y="1956365"/>
              <a:ext cx="4068661" cy="2909249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E6ED59C3-E9AA-4463-BD89-5248388A98ED}"/>
                </a:ext>
              </a:extLst>
            </p:cNvPr>
            <p:cNvSpPr/>
            <p:nvPr/>
          </p:nvSpPr>
          <p:spPr>
            <a:xfrm>
              <a:off x="3145871" y="5029776"/>
              <a:ext cx="2726422" cy="133385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</a:rPr>
                <a:t>Image Registration</a:t>
              </a:r>
            </a:p>
          </p:txBody>
        </p:sp>
      </p:grpSp>
      <p:sp>
        <p:nvSpPr>
          <p:cNvPr id="3" name="副标题 2">
            <a:extLst>
              <a:ext uri="{FF2B5EF4-FFF2-40B4-BE49-F238E27FC236}">
                <a16:creationId xmlns:a16="http://schemas.microsoft.com/office/drawing/2014/main" id="{41A7F74F-F6FA-45E6-A79E-AA59705F3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0288" y="553012"/>
            <a:ext cx="7180190" cy="8750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 dirty="0"/>
              <a:t>Difference Between Two Image </a:t>
            </a:r>
          </a:p>
          <a:p>
            <a:endParaRPr lang="en-US" altLang="zh-CN" sz="2800" dirty="0"/>
          </a:p>
        </p:txBody>
      </p:sp>
      <p:sp>
        <p:nvSpPr>
          <p:cNvPr id="6" name="副标题 2">
            <a:extLst>
              <a:ext uri="{FF2B5EF4-FFF2-40B4-BE49-F238E27FC236}">
                <a16:creationId xmlns:a16="http://schemas.microsoft.com/office/drawing/2014/main" id="{0BB85C1B-A58E-4C0E-9081-7DEA11B01F17}"/>
              </a:ext>
            </a:extLst>
          </p:cNvPr>
          <p:cNvSpPr txBox="1">
            <a:spLocks/>
          </p:cNvSpPr>
          <p:nvPr/>
        </p:nvSpPr>
        <p:spPr>
          <a:xfrm>
            <a:off x="2327281" y="1713513"/>
            <a:ext cx="3740771" cy="11967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400" b="1" dirty="0">
                <a:solidFill>
                  <a:srgbClr val="FF0000"/>
                </a:solidFill>
              </a:rPr>
              <a:t>Translation</a:t>
            </a:r>
          </a:p>
        </p:txBody>
      </p:sp>
      <p:sp>
        <p:nvSpPr>
          <p:cNvPr id="5" name="副标题 2">
            <a:extLst>
              <a:ext uri="{FF2B5EF4-FFF2-40B4-BE49-F238E27FC236}">
                <a16:creationId xmlns:a16="http://schemas.microsoft.com/office/drawing/2014/main" id="{E46AA5AE-7310-4C33-930A-A534D3D5212D}"/>
              </a:ext>
            </a:extLst>
          </p:cNvPr>
          <p:cNvSpPr txBox="1">
            <a:spLocks/>
          </p:cNvSpPr>
          <p:nvPr/>
        </p:nvSpPr>
        <p:spPr>
          <a:xfrm>
            <a:off x="2517728" y="3385918"/>
            <a:ext cx="3359876" cy="11967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400" b="1" dirty="0">
                <a:solidFill>
                  <a:srgbClr val="FF0000"/>
                </a:solidFill>
              </a:rPr>
              <a:t>Rotation</a:t>
            </a:r>
          </a:p>
          <a:p>
            <a:endParaRPr lang="en-US" altLang="zh-CN" sz="2800" dirty="0"/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287617DB-1533-47DB-A149-FCCE70C60F3A}"/>
              </a:ext>
            </a:extLst>
          </p:cNvPr>
          <p:cNvSpPr txBox="1">
            <a:spLocks/>
          </p:cNvSpPr>
          <p:nvPr/>
        </p:nvSpPr>
        <p:spPr>
          <a:xfrm>
            <a:off x="7017415" y="3385918"/>
            <a:ext cx="2676706" cy="11967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400" b="1" dirty="0">
                <a:solidFill>
                  <a:srgbClr val="FF0000"/>
                </a:solidFill>
              </a:rPr>
              <a:t>Color</a:t>
            </a: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2EB031C5-6792-4312-8C2A-5DF1CA4625A2}"/>
              </a:ext>
            </a:extLst>
          </p:cNvPr>
          <p:cNvSpPr txBox="1">
            <a:spLocks/>
          </p:cNvSpPr>
          <p:nvPr/>
        </p:nvSpPr>
        <p:spPr>
          <a:xfrm>
            <a:off x="7017415" y="1870213"/>
            <a:ext cx="2676706" cy="13159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400" b="1" dirty="0">
                <a:solidFill>
                  <a:srgbClr val="FF0000"/>
                </a:solidFill>
              </a:rPr>
              <a:t>Shape</a:t>
            </a:r>
          </a:p>
          <a:p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73782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994" y="601652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pPr>
              <a:buClr>
                <a:schemeClr val="bg2"/>
              </a:buClr>
            </a:pPr>
            <a:r>
              <a:rPr lang="en-US" altLang="zh-CN" sz="4800" dirty="0"/>
              <a:t>Problem Analysis</a:t>
            </a:r>
          </a:p>
          <a:p>
            <a:r>
              <a:rPr lang="zh-CN" altLang="zh-CN" sz="4800" dirty="0"/>
              <a:t> </a:t>
            </a:r>
            <a:r>
              <a:rPr lang="en-US" altLang="zh-CN" sz="4800" dirty="0"/>
              <a:t>Experimental Procedure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Future Work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785944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044" y="566960"/>
            <a:ext cx="5099025" cy="811131"/>
          </a:xfrm>
        </p:spPr>
        <p:txBody>
          <a:bodyPr>
            <a:normAutofit/>
          </a:bodyPr>
          <a:lstStyle/>
          <a:p>
            <a:r>
              <a:rPr lang="en-US" altLang="zh-CN" b="1" dirty="0"/>
              <a:t>Image Registration</a:t>
            </a:r>
            <a:endParaRPr lang="zh-CN" altLang="en-US" sz="32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D2B10B-904B-4B41-ADDE-2703BB52F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5912" y="1931360"/>
            <a:ext cx="8716161" cy="30768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800" b="1" dirty="0">
                <a:solidFill>
                  <a:srgbClr val="000000"/>
                </a:solidFill>
              </a:rPr>
              <a:t>Step 1:Sift Algorithm to Find the matched Key Points</a:t>
            </a:r>
          </a:p>
          <a:p>
            <a:pPr marL="0" indent="0">
              <a:buNone/>
            </a:pPr>
            <a:r>
              <a:rPr lang="en-US" altLang="zh-CN" sz="2800" b="1" dirty="0">
                <a:solidFill>
                  <a:schemeClr val="tx1"/>
                </a:solidFill>
              </a:rPr>
              <a:t>Step 2: Outlier detection method based on Unary Normal Distribution</a:t>
            </a:r>
          </a:p>
          <a:p>
            <a:pPr marL="0" indent="0">
              <a:buNone/>
            </a:pPr>
            <a:r>
              <a:rPr lang="en-US" altLang="zh-CN" sz="2800" b="1" dirty="0">
                <a:solidFill>
                  <a:srgbClr val="000000"/>
                </a:solidFill>
              </a:rPr>
              <a:t>Step 3 : Calculate T</a:t>
            </a:r>
            <a:r>
              <a:rPr lang="en-US" sz="2800" b="1" dirty="0">
                <a:solidFill>
                  <a:srgbClr val="000000"/>
                </a:solidFill>
              </a:rPr>
              <a:t>ransformational Matrix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0000"/>
                </a:solidFill>
              </a:rPr>
              <a:t>Step 4 : Transform the moving image</a:t>
            </a:r>
          </a:p>
        </p:txBody>
      </p:sp>
    </p:spTree>
    <p:extLst>
      <p:ext uri="{BB962C8B-B14F-4D97-AF65-F5344CB8AC3E}">
        <p14:creationId xmlns:p14="http://schemas.microsoft.com/office/powerpoint/2010/main" val="3295555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1753" y="692051"/>
            <a:ext cx="5039702" cy="556415"/>
          </a:xfrm>
        </p:spPr>
        <p:txBody>
          <a:bodyPr>
            <a:noAutofit/>
          </a:bodyPr>
          <a:lstStyle/>
          <a:p>
            <a:r>
              <a:rPr lang="en-US" altLang="zh-CN" b="1" dirty="0"/>
              <a:t>Image Registration</a:t>
            </a:r>
            <a:endParaRPr lang="zh-CN" altLang="en-US" b="1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5949C8F2-6E39-4CC0-858B-48EB5A7AA571}"/>
              </a:ext>
            </a:extLst>
          </p:cNvPr>
          <p:cNvGrpSpPr/>
          <p:nvPr/>
        </p:nvGrpSpPr>
        <p:grpSpPr>
          <a:xfrm>
            <a:off x="1641753" y="1925871"/>
            <a:ext cx="9487964" cy="4046303"/>
            <a:chOff x="369347" y="1992547"/>
            <a:chExt cx="11318585" cy="431436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E71803D-9EDC-42A8-AE59-127A058AA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9347" y="1992547"/>
              <a:ext cx="5867865" cy="431436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4AA3FF11-20E3-46E3-A2DE-57596D6EB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67757" y="1992547"/>
              <a:ext cx="5420175" cy="41162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8837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9561" y="643160"/>
            <a:ext cx="6709711" cy="703273"/>
          </a:xfrm>
        </p:spPr>
        <p:txBody>
          <a:bodyPr>
            <a:norm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Target 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(Gary Level)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E1CF4D-EFED-4B42-BC52-6B077EAD5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1511" y="1954722"/>
            <a:ext cx="8049724" cy="390927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200" dirty="0">
                <a:solidFill>
                  <a:srgbClr val="00B0F0"/>
                </a:solidFill>
              </a:rPr>
              <a:t>Homomorphic Filter</a:t>
            </a:r>
          </a:p>
          <a:p>
            <a:pPr marL="0" indent="0">
              <a:buNone/>
            </a:pPr>
            <a:r>
              <a:rPr lang="en-US" altLang="zh-CN" sz="2000" dirty="0"/>
              <a:t>(a)It simultaneously normalizes the </a:t>
            </a:r>
            <a:r>
              <a:rPr lang="en-US" altLang="zh-CN" sz="2000" dirty="0">
                <a:solidFill>
                  <a:srgbClr val="FF0000"/>
                </a:solidFill>
              </a:rPr>
              <a:t>brightness</a:t>
            </a:r>
            <a:r>
              <a:rPr lang="en-US" altLang="zh-CN" sz="2000" dirty="0"/>
              <a:t> across an image and increases </a:t>
            </a:r>
            <a:r>
              <a:rPr lang="en-US" altLang="zh-CN" sz="2000" dirty="0">
                <a:solidFill>
                  <a:srgbClr val="FF0000"/>
                </a:solidFill>
              </a:rPr>
              <a:t>contrast</a:t>
            </a:r>
            <a:r>
              <a:rPr lang="en-US" altLang="zh-CN" sz="2000" dirty="0"/>
              <a:t>. Here homomorphic filtering is used to remove </a:t>
            </a:r>
            <a:r>
              <a:rPr lang="en-US" altLang="zh-CN" sz="2000" dirty="0">
                <a:solidFill>
                  <a:srgbClr val="FF0000"/>
                </a:solidFill>
              </a:rPr>
              <a:t>multiplicative noise</a:t>
            </a:r>
          </a:p>
          <a:p>
            <a:pPr marL="0" indent="0">
              <a:buNone/>
            </a:pPr>
            <a:r>
              <a:rPr lang="en-US" altLang="zh-CN" sz="2400" dirty="0"/>
              <a:t>(b)</a:t>
            </a:r>
            <a:r>
              <a:rPr lang="en-US" altLang="zh-CN" sz="2000" dirty="0"/>
              <a:t> Homomorphic filtering is used for correcting </a:t>
            </a:r>
            <a:r>
              <a:rPr lang="en-US" altLang="zh-CN" sz="2000" dirty="0">
                <a:solidFill>
                  <a:srgbClr val="FF0000"/>
                </a:solidFill>
              </a:rPr>
              <a:t>non-uniform illumination</a:t>
            </a:r>
            <a:r>
              <a:rPr lang="en-US" altLang="zh-CN" sz="2000" dirty="0"/>
              <a:t> in image, and the image become </a:t>
            </a:r>
            <a:r>
              <a:rPr lang="en-US" altLang="zh-CN" sz="2000" dirty="0">
                <a:solidFill>
                  <a:srgbClr val="FF0000"/>
                </a:solidFill>
              </a:rPr>
              <a:t>clearer</a:t>
            </a:r>
            <a:r>
              <a:rPr lang="en-US" altLang="zh-CN" sz="2000" dirty="0"/>
              <a:t> than the original image</a:t>
            </a:r>
            <a:endParaRPr lang="en-US" altLang="zh-CN" sz="2400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7329659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330</TotalTime>
  <Words>347</Words>
  <Application>Microsoft Office PowerPoint</Application>
  <PresentationFormat>宽屏</PresentationFormat>
  <Paragraphs>83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0" baseType="lpstr">
      <vt:lpstr>Arial</vt:lpstr>
      <vt:lpstr>Century Gothic</vt:lpstr>
      <vt:lpstr>Wingdings 3</vt:lpstr>
      <vt:lpstr>丝状</vt:lpstr>
      <vt:lpstr>Find Difference Between Images</vt:lpstr>
      <vt:lpstr>Find Difference Between Images</vt:lpstr>
      <vt:lpstr>Find Difference Between Images</vt:lpstr>
      <vt:lpstr>Problem Analysis</vt:lpstr>
      <vt:lpstr>PowerPoint 演示文稿</vt:lpstr>
      <vt:lpstr>Find Difference Between Images</vt:lpstr>
      <vt:lpstr>Image Registration</vt:lpstr>
      <vt:lpstr>Image Registration</vt:lpstr>
      <vt:lpstr>Target Detection(Gary Level)</vt:lpstr>
      <vt:lpstr>Target Detection(Gary Level)</vt:lpstr>
      <vt:lpstr>Target Detection(GRAY Level)</vt:lpstr>
      <vt:lpstr>Target Detection(LAB Level)</vt:lpstr>
      <vt:lpstr>Target Detection(LAB Level)</vt:lpstr>
      <vt:lpstr>Target Detection(reconstruct)</vt:lpstr>
      <vt:lpstr>Target Detection(Denoise)</vt:lpstr>
      <vt:lpstr>Target Matching</vt:lpstr>
      <vt:lpstr>Target Matching</vt:lpstr>
      <vt:lpstr>Target Matching</vt:lpstr>
      <vt:lpstr>Target Matching</vt:lpstr>
      <vt:lpstr>Target Matching</vt:lpstr>
      <vt:lpstr>Find Difference Between Images</vt:lpstr>
      <vt:lpstr>Future Work</vt:lpstr>
      <vt:lpstr>Find Difference Between Images</vt:lpstr>
      <vt:lpstr>Code Release</vt:lpstr>
      <vt:lpstr>Reference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Sign Detection</dc:title>
  <dc:creator>Peter Guan</dc:creator>
  <cp:lastModifiedBy>Peter Guan</cp:lastModifiedBy>
  <cp:revision>74</cp:revision>
  <dcterms:created xsi:type="dcterms:W3CDTF">2018-12-06T03:42:33Z</dcterms:created>
  <dcterms:modified xsi:type="dcterms:W3CDTF">2018-12-25T02:10:01Z</dcterms:modified>
</cp:coreProperties>
</file>